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7573ac0938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7573ac0938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MVS: depth estimation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Area Under the Receiver Operating Characteristic Curve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>
                <a:solidFill>
                  <a:schemeClr val="dk1"/>
                </a:solidFill>
              </a:rPr>
              <a:t>ROC curve</a:t>
            </a:r>
            <a:r>
              <a:rPr lang="en-CA">
                <a:solidFill>
                  <a:schemeClr val="dk1"/>
                </a:solidFill>
              </a:rPr>
              <a:t>: plots the </a:t>
            </a:r>
            <a:r>
              <a:rPr b="1" lang="en-CA">
                <a:solidFill>
                  <a:schemeClr val="dk1"/>
                </a:solidFill>
              </a:rPr>
              <a:t>True Positive Rate (TPR, a.k.a. recall)</a:t>
            </a:r>
            <a:r>
              <a:rPr lang="en-CA">
                <a:solidFill>
                  <a:schemeClr val="dk1"/>
                </a:solidFill>
              </a:rPr>
              <a:t> against the </a:t>
            </a:r>
            <a:r>
              <a:rPr b="1" lang="en-CA">
                <a:solidFill>
                  <a:schemeClr val="dk1"/>
                </a:solidFill>
              </a:rPr>
              <a:t>False Positive Rate (FPR)</a:t>
            </a:r>
            <a:r>
              <a:rPr lang="en-CA">
                <a:solidFill>
                  <a:schemeClr val="dk1"/>
                </a:solidFill>
              </a:rPr>
              <a:t> at different classification thresholds.</a:t>
            </a:r>
            <a:br>
              <a:rPr lang="en-CA">
                <a:solidFill>
                  <a:schemeClr val="dk1"/>
                </a:solidFill>
              </a:rPr>
            </a:br>
            <a:r>
              <a:rPr b="1" lang="en-CA">
                <a:solidFill>
                  <a:schemeClr val="dk1"/>
                </a:solidFill>
              </a:rPr>
              <a:t>AUC</a:t>
            </a:r>
            <a:r>
              <a:rPr lang="en-CA">
                <a:solidFill>
                  <a:schemeClr val="dk1"/>
                </a:solidFill>
              </a:rPr>
              <a:t>: measures the </a:t>
            </a:r>
            <a:r>
              <a:rPr b="1" lang="en-CA">
                <a:solidFill>
                  <a:schemeClr val="dk1"/>
                </a:solidFill>
              </a:rPr>
              <a:t>area under this curve</a:t>
            </a:r>
            <a:r>
              <a:rPr lang="en-CA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>
                <a:solidFill>
                  <a:schemeClr val="dk1"/>
                </a:solidFill>
              </a:rPr>
              <a:t>Value range</a:t>
            </a:r>
            <a:r>
              <a:rPr lang="en-CA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CA">
                <a:solidFill>
                  <a:schemeClr val="dk1"/>
                </a:solidFill>
              </a:rPr>
              <a:t>1.0</a:t>
            </a:r>
            <a:r>
              <a:rPr lang="en-CA">
                <a:solidFill>
                  <a:schemeClr val="dk1"/>
                </a:solidFill>
              </a:rPr>
              <a:t> → perfect classifier (always correct).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CA">
                <a:solidFill>
                  <a:schemeClr val="dk1"/>
                </a:solidFill>
              </a:rPr>
              <a:t>0.5</a:t>
            </a:r>
            <a:r>
              <a:rPr lang="en-CA">
                <a:solidFill>
                  <a:schemeClr val="dk1"/>
                </a:solidFill>
              </a:rPr>
              <a:t> → random guess (no discriminative power).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CA">
                <a:solidFill>
                  <a:schemeClr val="dk1"/>
                </a:solidFill>
              </a:rPr>
              <a:t>&lt; 0.5</a:t>
            </a:r>
            <a:r>
              <a:rPr lang="en-CA">
                <a:solidFill>
                  <a:schemeClr val="dk1"/>
                </a:solidFill>
              </a:rPr>
              <a:t> → worse than random (model is systematically wrong).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7573ac0938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7573ac0938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7573ac0938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7573ac0938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7573ac0938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7573ac0938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7573ac0938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7573ac0938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7573ac0938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7573ac0938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7573ac0938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7573ac093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7573ac0938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7573ac093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7573ac093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7573ac093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7573ac0938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7573ac0938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7573ac0938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7573ac093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7573ac0938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7573ac093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7573ac0938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7573ac0938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7573ac0938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7573ac0938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VGGT: Visual Geometry Grounded Transformer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Jianyuan Wang</a:t>
            </a:r>
            <a:r>
              <a:rPr baseline="30000" lang="en-CA"/>
              <a:t>1,2</a:t>
            </a:r>
            <a:r>
              <a:rPr lang="en-CA"/>
              <a:t> Minghao Chen</a:t>
            </a:r>
            <a:r>
              <a:rPr baseline="30000" lang="en-CA"/>
              <a:t>1,2</a:t>
            </a:r>
            <a:r>
              <a:rPr lang="en-CA"/>
              <a:t> Nikita Karaev</a:t>
            </a:r>
            <a:r>
              <a:rPr baseline="30000" lang="en-CA"/>
              <a:t>1,2</a:t>
            </a:r>
            <a:r>
              <a:rPr lang="en-CA"/>
              <a:t> Andrea Vedaldi</a:t>
            </a:r>
            <a:r>
              <a:rPr baseline="30000" lang="en-CA"/>
              <a:t>1,2</a:t>
            </a:r>
            <a:r>
              <a:rPr lang="en-CA"/>
              <a:t>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CA"/>
              <a:t>Christian Rupprecht</a:t>
            </a:r>
            <a:r>
              <a:rPr baseline="30000" lang="en-CA"/>
              <a:t>1</a:t>
            </a:r>
            <a:r>
              <a:rPr lang="en-CA"/>
              <a:t> David Novotny</a:t>
            </a:r>
            <a:r>
              <a:rPr baseline="30000" lang="en-CA"/>
              <a:t>2</a:t>
            </a:r>
            <a:endParaRPr baseline="30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CA"/>
              <a:t>1</a:t>
            </a:r>
            <a:r>
              <a:rPr lang="en-CA"/>
              <a:t>Visual Geometry Group, University of Oxford </a:t>
            </a:r>
            <a:r>
              <a:rPr baseline="30000" lang="en-CA"/>
              <a:t>2</a:t>
            </a:r>
            <a:r>
              <a:rPr lang="en-CA"/>
              <a:t>Meta AI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Experiments</a:t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725"/>
            <a:ext cx="4181850" cy="390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-32818"/>
            <a:ext cx="4181851" cy="288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50450" y="2807322"/>
            <a:ext cx="4181850" cy="23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Experiments</a:t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20324"/>
            <a:ext cx="4774771" cy="307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1850" y="1183347"/>
            <a:ext cx="4372151" cy="29309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Experiments</a:t>
            </a: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00" y="1611900"/>
            <a:ext cx="4686126" cy="2702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4"/>
          <p:cNvSpPr txBox="1"/>
          <p:nvPr/>
        </p:nvSpPr>
        <p:spPr>
          <a:xfrm>
            <a:off x="567025" y="1176625"/>
            <a:ext cx="2857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chemeClr val="dk2"/>
                </a:solidFill>
              </a:rPr>
              <a:t>Two-view image matching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35" name="Google Shape;13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5850" y="2942450"/>
            <a:ext cx="4171950" cy="167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45425" y="766475"/>
            <a:ext cx="4108099" cy="179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Finetuning for downstream tasks</a:t>
            </a:r>
            <a:endParaRPr/>
          </a:p>
        </p:txBody>
      </p:sp>
      <p:sp>
        <p:nvSpPr>
          <p:cNvPr id="142" name="Google Shape;142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Feed-forward novel view synthesis: Instead of relying on an explicit 3D representation, we follow LVSM [53] and modify VGGT to directly output the target image. However, we do not assume known camera parameters for the input frames.</a:t>
            </a:r>
            <a:endParaRPr/>
          </a:p>
        </p:txBody>
      </p:sp>
      <p:pic>
        <p:nvPicPr>
          <p:cNvPr id="143" name="Google Shape;1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975" y="2571750"/>
            <a:ext cx="3668001" cy="237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6150" y="2598499"/>
            <a:ext cx="4562426" cy="232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Finetuning for downstream tasks</a:t>
            </a:r>
            <a:endParaRPr/>
          </a:p>
        </p:txBody>
      </p:sp>
      <p:sp>
        <p:nvSpPr>
          <p:cNvPr id="150" name="Google Shape;150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Dynamic point tracking: We adapt the state-of-the-art CoTracker2 model by substituting its backbone with our pretrained feature backbone. </a:t>
            </a:r>
            <a:endParaRPr/>
          </a:p>
        </p:txBody>
      </p:sp>
      <p:pic>
        <p:nvPicPr>
          <p:cNvPr id="151" name="Google Shape;15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8125" y="1984650"/>
            <a:ext cx="4594402" cy="2912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Discussions</a:t>
            </a:r>
            <a:endParaRPr/>
          </a:p>
        </p:txBody>
      </p:sp>
      <p:sp>
        <p:nvSpPr>
          <p:cNvPr id="157" name="Google Shape;157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Limitations: does not support fisheye or panoramic images; performance drop for extreme input rotations; fails in scenarios involving substantial non-rigid deformation.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Goal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Given </a:t>
            </a:r>
            <a:r>
              <a:rPr lang="en-CA"/>
              <a:t>a set of images, utilize a feedforward neural network to e</a:t>
            </a:r>
            <a:r>
              <a:rPr lang="en-CA"/>
              <a:t>stimate the 3D attributes of a scene.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Attributes: </a:t>
            </a:r>
            <a:r>
              <a:rPr b="1" lang="en-CA"/>
              <a:t>camera parameters</a:t>
            </a:r>
            <a:r>
              <a:rPr lang="en-CA"/>
              <a:t> g</a:t>
            </a:r>
            <a:r>
              <a:rPr baseline="-25000" lang="en-CA"/>
              <a:t>i</a:t>
            </a:r>
            <a:r>
              <a:rPr lang="en-CA"/>
              <a:t> ∈ R</a:t>
            </a:r>
            <a:r>
              <a:rPr baseline="30000" lang="en-CA"/>
              <a:t>9</a:t>
            </a:r>
            <a:r>
              <a:rPr lang="en-CA"/>
              <a:t> (intrinsics and extrinsics), its </a:t>
            </a:r>
            <a:r>
              <a:rPr b="1" lang="en-CA"/>
              <a:t>depth map</a:t>
            </a:r>
            <a:r>
              <a:rPr lang="en-CA"/>
              <a:t> D</a:t>
            </a:r>
            <a:r>
              <a:rPr baseline="-25000" lang="en-CA"/>
              <a:t>i</a:t>
            </a:r>
            <a:r>
              <a:rPr lang="en-CA"/>
              <a:t> ∈ R</a:t>
            </a:r>
            <a:r>
              <a:rPr baseline="30000" lang="en-CA"/>
              <a:t>H×W</a:t>
            </a:r>
            <a:r>
              <a:rPr lang="en-CA"/>
              <a:t>, its </a:t>
            </a:r>
            <a:r>
              <a:rPr b="1" lang="en-CA"/>
              <a:t>point map</a:t>
            </a:r>
            <a:r>
              <a:rPr lang="en-CA"/>
              <a:t> P</a:t>
            </a:r>
            <a:r>
              <a:rPr baseline="-25000" lang="en-CA"/>
              <a:t>i</a:t>
            </a:r>
            <a:r>
              <a:rPr lang="en-CA"/>
              <a:t> ∈ R</a:t>
            </a:r>
            <a:r>
              <a:rPr baseline="30000" lang="en-CA"/>
              <a:t>3×H×W</a:t>
            </a:r>
            <a:r>
              <a:rPr lang="en-CA"/>
              <a:t>, and </a:t>
            </a:r>
            <a:r>
              <a:rPr b="1" lang="en-CA"/>
              <a:t>3D point track grids</a:t>
            </a:r>
            <a:r>
              <a:rPr lang="en-CA"/>
              <a:t> T</a:t>
            </a:r>
            <a:r>
              <a:rPr baseline="-25000" lang="en-CA"/>
              <a:t>i</a:t>
            </a:r>
            <a:r>
              <a:rPr lang="en-CA"/>
              <a:t> ∈ R</a:t>
            </a:r>
            <a:r>
              <a:rPr baseline="30000" lang="en-CA"/>
              <a:t>C×H×W</a:t>
            </a:r>
            <a:r>
              <a:rPr lang="en-CA"/>
              <a:t>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Background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3D reconstruction has been approached with </a:t>
            </a:r>
            <a:r>
              <a:rPr b="1" lang="en-CA"/>
              <a:t>visual-geometry methods</a:t>
            </a:r>
            <a:r>
              <a:rPr lang="en-CA"/>
              <a:t>, utilizing </a:t>
            </a:r>
            <a:r>
              <a:rPr b="1" lang="en-CA"/>
              <a:t>iterative optimization techniques</a:t>
            </a:r>
            <a:r>
              <a:rPr lang="en-CA"/>
              <a:t> like Bundle Adjustment (BA).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Machine learning has often played an important </a:t>
            </a:r>
            <a:r>
              <a:rPr b="1" lang="en-CA"/>
              <a:t>complementary role</a:t>
            </a:r>
            <a:r>
              <a:rPr lang="en-CA"/>
              <a:t>, addressing tasks that cannot be solved by geometry alone, such as </a:t>
            </a:r>
            <a:r>
              <a:rPr b="1" lang="en-CA"/>
              <a:t>feature matching and monocular depth prediction</a:t>
            </a:r>
            <a:r>
              <a:rPr lang="en-CA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Structure-from-Motion (SfM) methods like VGGSfM combine machine learning and visual geometry end-to-end via differentiable BA. Even so, visual geometry still plays a major role in 3D reconstruction, which </a:t>
            </a:r>
            <a:r>
              <a:rPr b="1" lang="en-CA"/>
              <a:t>increases complexity and computational cost</a:t>
            </a:r>
            <a:r>
              <a:rPr lang="en-CA"/>
              <a:t>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Motivation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As networks become ever more powerful, we ask if, finally, 3D tasks can be solved directly by a neural network, </a:t>
            </a:r>
            <a:r>
              <a:rPr b="1" lang="en-CA"/>
              <a:t>eschewing geometry post-processing almost entirely</a:t>
            </a:r>
            <a:r>
              <a:rPr lang="en-CA"/>
              <a:t>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Recent contributions like DUSt3R [CVPR’24] and its evolution MASt3R [ECCV’24] have shown promising results, but these networks </a:t>
            </a:r>
            <a:r>
              <a:rPr b="1" lang="en-CA"/>
              <a:t>can only process two images at once and rely on post-processing to reconstruct more images</a:t>
            </a:r>
            <a:r>
              <a:rPr lang="en-CA"/>
              <a:t>, fusing pairwise reconstructions.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Network</a:t>
            </a:r>
            <a:endParaRPr/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602" cy="31019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Details</a:t>
            </a:r>
            <a:endParaRPr/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Formulation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Order of predictions: The order of the images in the input sequence is </a:t>
            </a:r>
            <a:r>
              <a:rPr b="1" lang="en-CA"/>
              <a:t>arbitrary</a:t>
            </a:r>
            <a:r>
              <a:rPr lang="en-CA"/>
              <a:t>, except that the first image is chosen as the reference frame.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Over-complete predictions: Not all quantities predicted by VGGT are independent. However, tasking VGGT with explicitly predicting all afore- mentioned quantities during training </a:t>
            </a:r>
            <a:r>
              <a:rPr b="1" lang="en-CA"/>
              <a:t>brings substantial performance gains</a:t>
            </a:r>
            <a:r>
              <a:rPr lang="en-CA"/>
              <a:t>, even when these are related by closed-form relationships.</a:t>
            </a:r>
            <a:endParaRPr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5200" y="1559139"/>
            <a:ext cx="3126426" cy="44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4200" y="1637963"/>
            <a:ext cx="1071849" cy="2881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 txBox="1"/>
          <p:nvPr/>
        </p:nvSpPr>
        <p:spPr>
          <a:xfrm>
            <a:off x="5538375" y="1228675"/>
            <a:ext cx="221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chemeClr val="dk2"/>
                </a:solidFill>
              </a:rPr>
              <a:t>rotation quaternion q</a:t>
            </a:r>
            <a:r>
              <a:rPr lang="en-CA">
                <a:solidFill>
                  <a:schemeClr val="dk2"/>
                </a:solidFill>
              </a:rPr>
              <a:t> ∈ R</a:t>
            </a:r>
            <a:r>
              <a:rPr baseline="30000" lang="en-CA">
                <a:solidFill>
                  <a:schemeClr val="dk2"/>
                </a:solidFill>
              </a:rPr>
              <a:t>4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90" name="Google Shape;90;p18"/>
          <p:cNvSpPr txBox="1"/>
          <p:nvPr/>
        </p:nvSpPr>
        <p:spPr>
          <a:xfrm>
            <a:off x="5538375" y="1525950"/>
            <a:ext cx="207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chemeClr val="dk2"/>
                </a:solidFill>
              </a:rPr>
              <a:t>translation vector t ∈ R</a:t>
            </a:r>
            <a:r>
              <a:rPr baseline="30000" lang="en-CA">
                <a:solidFill>
                  <a:schemeClr val="dk2"/>
                </a:solidFill>
              </a:rPr>
              <a:t>3</a:t>
            </a:r>
            <a:endParaRPr baseline="30000">
              <a:solidFill>
                <a:schemeClr val="dk2"/>
              </a:solidFill>
            </a:endParaRPr>
          </a:p>
        </p:txBody>
      </p:sp>
      <p:sp>
        <p:nvSpPr>
          <p:cNvPr id="91" name="Google Shape;91;p18"/>
          <p:cNvSpPr txBox="1"/>
          <p:nvPr/>
        </p:nvSpPr>
        <p:spPr>
          <a:xfrm>
            <a:off x="5538375" y="1793200"/>
            <a:ext cx="168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chemeClr val="dk2"/>
                </a:solidFill>
              </a:rPr>
              <a:t>field of view f ∈ R</a:t>
            </a:r>
            <a:r>
              <a:rPr baseline="30000" lang="en-CA">
                <a:solidFill>
                  <a:schemeClr val="dk2"/>
                </a:solidFill>
              </a:rPr>
              <a:t>2</a:t>
            </a:r>
            <a:endParaRPr baseline="30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Details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Backbone: A large transformer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Input: E</a:t>
            </a:r>
            <a:r>
              <a:rPr lang="en-CA"/>
              <a:t>ach input image I is initially patchified into a set of K tokens t</a:t>
            </a:r>
            <a:r>
              <a:rPr baseline="30000" lang="en-CA"/>
              <a:t>I</a:t>
            </a:r>
            <a:r>
              <a:rPr lang="en-CA"/>
              <a:t> ∈ R</a:t>
            </a:r>
            <a:r>
              <a:rPr baseline="30000" lang="en-CA"/>
              <a:t>K×C</a:t>
            </a:r>
            <a:r>
              <a:rPr lang="en-CA"/>
              <a:t> through </a:t>
            </a:r>
            <a:r>
              <a:rPr b="1" lang="en-CA"/>
              <a:t>DINO</a:t>
            </a:r>
            <a:r>
              <a:rPr lang="en-CA"/>
              <a:t>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The combined set of image tokens from all frames, i.e., t</a:t>
            </a:r>
            <a:r>
              <a:rPr baseline="30000" lang="en-CA"/>
              <a:t>I</a:t>
            </a:r>
            <a:r>
              <a:rPr lang="en-CA"/>
              <a:t> = ∪</a:t>
            </a:r>
            <a:r>
              <a:rPr baseline="30000" lang="en-CA"/>
              <a:t>N</a:t>
            </a:r>
            <a:r>
              <a:rPr baseline="-25000" lang="en-CA"/>
              <a:t>i=1</a:t>
            </a:r>
            <a:r>
              <a:rPr lang="en-CA"/>
              <a:t>{t</a:t>
            </a:r>
            <a:r>
              <a:rPr baseline="30000" lang="en-CA"/>
              <a:t>I</a:t>
            </a:r>
            <a:r>
              <a:rPr baseline="-25000" lang="en-CA"/>
              <a:t>i</a:t>
            </a:r>
            <a:r>
              <a:rPr lang="en-CA"/>
              <a:t> }, is subsequently processed through the </a:t>
            </a:r>
            <a:r>
              <a:rPr b="1" lang="en-CA"/>
              <a:t>main network structure, alternating frame-wise and global self-attention layers</a:t>
            </a:r>
            <a:r>
              <a:rPr lang="en-CA"/>
              <a:t>. (24 layers, 1.2b params)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CA"/>
              <a:t>Alternating-Attention</a:t>
            </a:r>
            <a:r>
              <a:rPr lang="en-CA"/>
              <a:t>: making the transformer focus within each frame and globally in an alternate fashion. Frame-wise self-attention attends to the tokens tIk within each frame separately, and global self-attention attends to the tokens tI across all frames jointly.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Prediction heads</a:t>
            </a:r>
            <a:endParaRPr/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To predicts the these parameters, for each input image </a:t>
            </a:r>
            <a:r>
              <a:rPr lang="en-CA"/>
              <a:t>I</a:t>
            </a:r>
            <a:r>
              <a:rPr baseline="-25000" lang="en-CA"/>
              <a:t>i</a:t>
            </a:r>
            <a:r>
              <a:rPr lang="en-CA"/>
              <a:t>, we augment the corresponding image tokens t</a:t>
            </a:r>
            <a:r>
              <a:rPr baseline="30000" lang="en-CA"/>
              <a:t>I</a:t>
            </a:r>
            <a:r>
              <a:rPr lang="en-CA"/>
              <a:t> with </a:t>
            </a:r>
            <a:r>
              <a:rPr b="1" lang="en-CA"/>
              <a:t>an additional camera token</a:t>
            </a:r>
            <a:r>
              <a:rPr lang="en-CA"/>
              <a:t> and </a:t>
            </a:r>
            <a:r>
              <a:rPr b="1" lang="en-CA"/>
              <a:t>four register tokens</a:t>
            </a:r>
            <a:r>
              <a:rPr lang="en-CA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T</a:t>
            </a:r>
            <a:r>
              <a:rPr lang="en-CA"/>
              <a:t>he camera token and register tokens of the first frame are set to a different set of learnable tokens to allow the model to distinguish the first frame from the rest.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CA"/>
              <a:t>Camera Predictions</a:t>
            </a:r>
            <a:r>
              <a:rPr lang="en-CA"/>
              <a:t>: The camera parameters (gˆ</a:t>
            </a:r>
            <a:r>
              <a:rPr baseline="30000" lang="en-CA"/>
              <a:t>i</a:t>
            </a:r>
            <a:r>
              <a:rPr lang="en-CA"/>
              <a:t>)</a:t>
            </a:r>
            <a:r>
              <a:rPr baseline="-25000" lang="en-CA"/>
              <a:t>N</a:t>
            </a:r>
            <a:r>
              <a:rPr baseline="30000" lang="en-CA"/>
              <a:t>i=1</a:t>
            </a:r>
            <a:r>
              <a:rPr lang="en-CA"/>
              <a:t> are predicted from the output camera tokens using four additional self-attention layers followed by a linear layer.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Dense Predictions: dense feature map converted to depth map </a:t>
            </a:r>
            <a:r>
              <a:rPr lang="en-CA"/>
              <a:t>D</a:t>
            </a:r>
            <a:r>
              <a:rPr baseline="-25000" lang="en-CA"/>
              <a:t>i </a:t>
            </a:r>
            <a:r>
              <a:rPr lang="en-CA"/>
              <a:t>and point maps P</a:t>
            </a:r>
            <a:r>
              <a:rPr baseline="-25000" lang="en-CA"/>
              <a:t>i</a:t>
            </a:r>
            <a:r>
              <a:rPr lang="en-CA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Tracking: Using CoTracker2 architecture.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Training</a:t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M</a:t>
            </a:r>
            <a:r>
              <a:rPr lang="en-CA"/>
              <a:t>ulti-task loss: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Augmentation: randomly apply color jittering, Gaussian blur, and grayscale augmentation to the frames.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The training runs on 64 A100 GPUs over nine days.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/>
              <a:t>Data: Co3Dv2, BlendMVS, DL3DV, MegaDepth, Kubric, WildRGB, ScanNet, Hyper-Sim, Mapillary, Habitat, Replica, MVS-Synth, PointOdyssey, Virtual KITTI, Aria Synthetic Environments, Aria Digital Twin, and a synthetic dataset of artist-created assets similar to Objaverse. </a:t>
            </a:r>
            <a:endParaRPr/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4524" y="1152475"/>
            <a:ext cx="4325875" cy="49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